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75" r:id="rId9"/>
    <p:sldId id="263" r:id="rId10"/>
    <p:sldId id="267" r:id="rId11"/>
    <p:sldId id="276" r:id="rId12"/>
    <p:sldId id="264" r:id="rId13"/>
    <p:sldId id="277" r:id="rId14"/>
    <p:sldId id="278" r:id="rId15"/>
    <p:sldId id="272" r:id="rId16"/>
    <p:sldId id="265" r:id="rId17"/>
    <p:sldId id="274" r:id="rId18"/>
    <p:sldId id="279" r:id="rId19"/>
    <p:sldId id="273" r:id="rId20"/>
    <p:sldId id="268" r:id="rId21"/>
    <p:sldId id="266" r:id="rId22"/>
    <p:sldId id="270" r:id="rId23"/>
    <p:sldId id="269"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2" autoAdjust="0"/>
    <p:restoredTop sz="94660"/>
  </p:normalViewPr>
  <p:slideViewPr>
    <p:cSldViewPr snapToGrid="0">
      <p:cViewPr varScale="1">
        <p:scale>
          <a:sx n="71" d="100"/>
          <a:sy n="71" d="100"/>
        </p:scale>
        <p:origin x="6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07484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050864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7919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275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7483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67997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1639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45290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0914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27610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30584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2181F-027B-4456-9ADF-8B0BCDB053D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6530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2181F-027B-4456-9ADF-8B0BCDB053D7}"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9717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5051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2951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B12181F-027B-4456-9ADF-8B0BCDB053D7}" type="datetimeFigureOut">
              <a:rPr lang="en-US" smtClean="0"/>
              <a:t>4/27/2023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329404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2741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B12181F-027B-4456-9ADF-8B0BCDB053D7}" type="datetimeFigureOut">
              <a:rPr lang="en-US" smtClean="0"/>
              <a:t>4/27/2023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4C7F180-BBB2-4E04-88B3-5243FF626DE6}" type="slidenum">
              <a:rPr lang="en-US" smtClean="0"/>
              <a:t>‹#›</a:t>
            </a:fld>
            <a:endParaRPr lang="en-US"/>
          </a:p>
        </p:txBody>
      </p:sp>
    </p:spTree>
    <p:extLst>
      <p:ext uri="{BB962C8B-B14F-4D97-AF65-F5344CB8AC3E}">
        <p14:creationId xmlns:p14="http://schemas.microsoft.com/office/powerpoint/2010/main" val="287601198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950592" y="2057154"/>
            <a:ext cx="8825658" cy="1255248"/>
          </a:xfrm>
        </p:spPr>
        <p:txBody>
          <a:bodyPr/>
          <a:lstStyle/>
          <a:p>
            <a:pPr algn="ctr"/>
            <a:r>
              <a:rPr lang="en-US" dirty="0">
                <a:latin typeface="Algerian" panose="04020705040A02060702" pitchFamily="82" charset="0"/>
                <a:ea typeface="STFangsong" panose="02010600040101010101" pitchFamily="2" charset="-122"/>
                <a:cs typeface="Times New Roman" panose="02020603050405020304" pitchFamily="18" charset="0"/>
              </a:rPr>
              <a:t>Introduction to SQL</a:t>
            </a:r>
          </a:p>
        </p:txBody>
      </p:sp>
      <p:sp>
        <p:nvSpPr>
          <p:cNvPr id="3" name="Subtitle 2">
            <a:extLst>
              <a:ext uri="{FF2B5EF4-FFF2-40B4-BE49-F238E27FC236}">
                <a16:creationId xmlns:a16="http://schemas.microsoft.com/office/drawing/2014/main" id="{0438B074-D345-4A14-9632-263E6267DF74}"/>
              </a:ext>
            </a:extLst>
          </p:cNvPr>
          <p:cNvSpPr>
            <a:spLocks noGrp="1"/>
          </p:cNvSpPr>
          <p:nvPr>
            <p:ph type="subTitle" idx="1"/>
          </p:nvPr>
        </p:nvSpPr>
        <p:spPr>
          <a:xfrm>
            <a:off x="8251133" y="3545599"/>
            <a:ext cx="2477593" cy="1560791"/>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Presented BY</a:t>
            </a:r>
          </a:p>
          <a:p>
            <a:pPr algn="ctr"/>
            <a:r>
              <a:rPr lang="en-US" dirty="0">
                <a:solidFill>
                  <a:srgbClr val="FFFF00"/>
                </a:solidFill>
                <a:latin typeface="Times New Roman" panose="02020603050405020304" pitchFamily="18" charset="0"/>
                <a:cs typeface="Times New Roman" panose="02020603050405020304" pitchFamily="18" charset="0"/>
              </a:rPr>
              <a:t>S.SURYA PRAKASH</a:t>
            </a:r>
          </a:p>
          <a:p>
            <a:pPr algn="ctr"/>
            <a:r>
              <a:rPr lang="en-US" dirty="0">
                <a:solidFill>
                  <a:srgbClr val="FFFF00"/>
                </a:solidFill>
                <a:latin typeface="Times New Roman" panose="02020603050405020304" pitchFamily="18" charset="0"/>
                <a:cs typeface="Times New Roman" panose="02020603050405020304" pitchFamily="18" charset="0"/>
              </a:rPr>
              <a:t>Y.V.SURESH</a:t>
            </a:r>
          </a:p>
        </p:txBody>
      </p:sp>
      <p:pic>
        <p:nvPicPr>
          <p:cNvPr id="5" name="Picture 4">
            <a:extLst>
              <a:ext uri="{FF2B5EF4-FFF2-40B4-BE49-F238E27FC236}">
                <a16:creationId xmlns:a16="http://schemas.microsoft.com/office/drawing/2014/main" id="{A555EE45-03FD-3140-6DD1-E14CB16C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2" y="859771"/>
            <a:ext cx="4653769" cy="4653769"/>
          </a:xfrm>
          <a:prstGeom prst="rect">
            <a:avLst/>
          </a:prstGeom>
        </p:spPr>
      </p:pic>
    </p:spTree>
    <p:extLst>
      <p:ext uri="{BB962C8B-B14F-4D97-AF65-F5344CB8AC3E}">
        <p14:creationId xmlns:p14="http://schemas.microsoft.com/office/powerpoint/2010/main" val="3931909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circle(in)">
                                      <p:cBhvr>
                                        <p:cTn id="19" dur="2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circle(in)">
                                      <p:cBhvr>
                                        <p:cTn id="24" dur="2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circle(in)">
                                      <p:cBhvr>
                                        <p:cTn id="2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159578"/>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110460" y="1347217"/>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create a table in SQL, you can use the </a:t>
            </a:r>
            <a:r>
              <a:rPr lang="en-US" sz="2500" b="1" dirty="0">
                <a:latin typeface="Times New Roman" panose="02020603050405020304" pitchFamily="18" charset="0"/>
                <a:cs typeface="Times New Roman" panose="02020603050405020304" pitchFamily="18" charset="0"/>
              </a:rPr>
              <a:t>CREATE TABLE </a:t>
            </a:r>
            <a:r>
              <a:rPr lang="en-US" sz="2500" dirty="0">
                <a:latin typeface="Times New Roman" panose="02020603050405020304" pitchFamily="18" charset="0"/>
                <a:cs typeface="Times New Roman" panose="02020603050405020304" pitchFamily="18" charset="0"/>
              </a:rPr>
              <a:t>statement. Here's an example of creating a table named “CSE-2D" with columns "id", "name", "email", and "phone":</a:t>
            </a:r>
          </a:p>
        </p:txBody>
      </p:sp>
      <p:sp>
        <p:nvSpPr>
          <p:cNvPr id="3" name="TextBox 2">
            <a:extLst>
              <a:ext uri="{FF2B5EF4-FFF2-40B4-BE49-F238E27FC236}">
                <a16:creationId xmlns:a16="http://schemas.microsoft.com/office/drawing/2014/main" id="{8D2DCD0D-74EA-4EEE-BEE5-1C3B8C19D9CD}"/>
              </a:ext>
            </a:extLst>
          </p:cNvPr>
          <p:cNvSpPr txBox="1"/>
          <p:nvPr/>
        </p:nvSpPr>
        <p:spPr>
          <a:xfrm>
            <a:off x="2110460" y="3215906"/>
            <a:ext cx="8519532" cy="2308324"/>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CREATE TABLE CSE-2D (</a:t>
            </a:r>
          </a:p>
          <a:p>
            <a:r>
              <a:rPr lang="en-US" sz="2400" dirty="0">
                <a:latin typeface="Times New Roman" panose="02020603050405020304" pitchFamily="18" charset="0"/>
                <a:cs typeface="Times New Roman" panose="02020603050405020304" pitchFamily="18" charset="0"/>
              </a:rPr>
              <a:t>  id  INT(6) UNSIGNED AUTO_INCREMENT </a:t>
            </a:r>
            <a:r>
              <a:rPr lang="en-US" sz="2400" b="1" dirty="0">
                <a:latin typeface="Times New Roman" panose="02020603050405020304" pitchFamily="18" charset="0"/>
                <a:cs typeface="Times New Roman" panose="02020603050405020304" pitchFamily="18" charset="0"/>
              </a:rPr>
              <a:t>PRIMARY KEY</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name VARCHAR(30) NOT NULL,</a:t>
            </a:r>
          </a:p>
          <a:p>
            <a:r>
              <a:rPr lang="en-US" sz="2400" dirty="0">
                <a:latin typeface="Times New Roman" panose="02020603050405020304" pitchFamily="18" charset="0"/>
                <a:cs typeface="Times New Roman" panose="02020603050405020304" pitchFamily="18" charset="0"/>
              </a:rPr>
              <a:t>  email VARCHAR(50) NOT NULL,</a:t>
            </a:r>
          </a:p>
          <a:p>
            <a:r>
              <a:rPr lang="en-US" sz="2400" dirty="0">
                <a:latin typeface="Times New Roman" panose="02020603050405020304" pitchFamily="18" charset="0"/>
                <a:cs typeface="Times New Roman" panose="02020603050405020304" pitchFamily="18" charset="0"/>
              </a:rPr>
              <a:t>  phone VARCHAR(15) NOT NULL</a:t>
            </a:r>
          </a:p>
          <a:p>
            <a:r>
              <a:rPr lang="en-US"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38292798-6827-712C-C5F0-20AC2F187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00" y="0"/>
            <a:ext cx="1954596" cy="1954596"/>
          </a:xfrm>
          <a:prstGeom prst="rect">
            <a:avLst/>
          </a:prstGeom>
        </p:spPr>
      </p:pic>
    </p:spTree>
    <p:extLst>
      <p:ext uri="{BB962C8B-B14F-4D97-AF65-F5344CB8AC3E}">
        <p14:creationId xmlns:p14="http://schemas.microsoft.com/office/powerpoint/2010/main" val="367088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100" fill="hold"/>
                                        <p:tgtEl>
                                          <p:spTgt spid="6"/>
                                        </p:tgtEl>
                                        <p:attrNameLst>
                                          <p:attrName>ppt_x</p:attrName>
                                        </p:attrNameLst>
                                      </p:cBhvr>
                                      <p:tavLst>
                                        <p:tav tm="0">
                                          <p:val>
                                            <p:strVal val="1+#ppt_w/2"/>
                                          </p:val>
                                        </p:tav>
                                        <p:tav tm="100000">
                                          <p:val>
                                            <p:strVal val="#ppt_x"/>
                                          </p:val>
                                        </p:tav>
                                      </p:tavLst>
                                    </p:anim>
                                    <p:anim calcmode="lin" valueType="num">
                                      <p:cBhvr additive="base">
                                        <p:cTn id="18" dur="11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11" name="Picture 10">
            <a:extLst>
              <a:ext uri="{FF2B5EF4-FFF2-40B4-BE49-F238E27FC236}">
                <a16:creationId xmlns:a16="http://schemas.microsoft.com/office/drawing/2014/main" id="{652DE526-19FE-5263-E4D5-89AE5722C12E}"/>
              </a:ext>
            </a:extLst>
          </p:cNvPr>
          <p:cNvPicPr>
            <a:picLocks noChangeAspect="1"/>
          </p:cNvPicPr>
          <p:nvPr/>
        </p:nvPicPr>
        <p:blipFill rotWithShape="1">
          <a:blip r:embed="rId2">
            <a:extLst>
              <a:ext uri="{28A0092B-C50C-407E-A947-70E740481C1C}">
                <a14:useLocalDpi xmlns:a14="http://schemas.microsoft.com/office/drawing/2010/main" val="0"/>
              </a:ext>
            </a:extLst>
          </a:blip>
          <a:srcRect l="560" t="10147" r="-1" b="30021"/>
          <a:stretch/>
        </p:blipFill>
        <p:spPr>
          <a:xfrm>
            <a:off x="2338290" y="1355104"/>
            <a:ext cx="8957233" cy="5127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C401056-DEBE-9DC8-7FA9-F7C9DD171315}"/>
              </a:ext>
            </a:extLst>
          </p:cNvPr>
          <p:cNvPicPr>
            <a:picLocks noChangeAspect="1"/>
          </p:cNvPicPr>
          <p:nvPr/>
        </p:nvPicPr>
        <p:blipFill rotWithShape="1">
          <a:blip r:embed="rId3">
            <a:extLst>
              <a:ext uri="{28A0092B-C50C-407E-A947-70E740481C1C}">
                <a14:useLocalDpi xmlns:a14="http://schemas.microsoft.com/office/drawing/2010/main" val="0"/>
              </a:ext>
            </a:extLst>
          </a:blip>
          <a:srcRect t="9195" r="76517" b="14100"/>
          <a:stretch/>
        </p:blipFill>
        <p:spPr>
          <a:xfrm>
            <a:off x="1519512" y="1355105"/>
            <a:ext cx="2581835" cy="512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a:extLst>
              <a:ext uri="{FF2B5EF4-FFF2-40B4-BE49-F238E27FC236}">
                <a16:creationId xmlns:a16="http://schemas.microsoft.com/office/drawing/2014/main" id="{4F9A8B79-EB92-9521-98B0-386EFECA4FFC}"/>
              </a:ext>
            </a:extLst>
          </p:cNvPr>
          <p:cNvCxnSpPr/>
          <p:nvPr/>
        </p:nvCxnSpPr>
        <p:spPr>
          <a:xfrm flipH="1" flipV="1">
            <a:off x="2618524" y="5106209"/>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3596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1387197" y="446376"/>
            <a:ext cx="9803196" cy="1160745"/>
          </a:xfrm>
        </p:spPr>
        <p:txBody>
          <a:bodyPr/>
          <a:lstStyle/>
          <a:p>
            <a:pPr algn="ctr"/>
            <a:r>
              <a:rPr lang="en-US" sz="6600" dirty="0">
                <a:latin typeface="Times New Roman" panose="02020603050405020304" pitchFamily="18" charset="0"/>
                <a:cs typeface="Times New Roman" panose="02020603050405020304" pitchFamily="18" charset="0"/>
              </a:rPr>
              <a:t>Inserting Data</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981640" y="1607121"/>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insert data into a table in SQL, you can use the </a:t>
            </a:r>
            <a:r>
              <a:rPr lang="en-US" sz="2500" b="1" dirty="0">
                <a:latin typeface="Times New Roman" panose="02020603050405020304" pitchFamily="18" charset="0"/>
                <a:cs typeface="Times New Roman" panose="02020603050405020304" pitchFamily="18" charset="0"/>
              </a:rPr>
              <a:t>INSERT INTO </a:t>
            </a:r>
            <a:r>
              <a:rPr lang="en-US" sz="2500" dirty="0">
                <a:latin typeface="Times New Roman" panose="02020603050405020304" pitchFamily="18" charset="0"/>
                <a:cs typeface="Times New Roman" panose="02020603050405020304" pitchFamily="18" charset="0"/>
              </a:rPr>
              <a:t>statement. Here's an example of inserting a customer named “CSE-2D" with email “CSE-2D@domain.com" and phone number “1234567890”:</a:t>
            </a:r>
          </a:p>
        </p:txBody>
      </p:sp>
      <p:sp>
        <p:nvSpPr>
          <p:cNvPr id="3" name="TextBox 2">
            <a:extLst>
              <a:ext uri="{FF2B5EF4-FFF2-40B4-BE49-F238E27FC236}">
                <a16:creationId xmlns:a16="http://schemas.microsoft.com/office/drawing/2014/main" id="{8D2DCD0D-74EA-4EEE-BEE5-1C3B8C19D9CD}"/>
              </a:ext>
            </a:extLst>
          </p:cNvPr>
          <p:cNvSpPr txBox="1"/>
          <p:nvPr/>
        </p:nvSpPr>
        <p:spPr>
          <a:xfrm>
            <a:off x="2297989" y="3744341"/>
            <a:ext cx="8519532"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b="1" dirty="0">
                <a:latin typeface="Times New Roman" panose="02020603050405020304" pitchFamily="18" charset="0"/>
                <a:cs typeface="Times New Roman" panose="02020603050405020304" pitchFamily="18" charset="0"/>
              </a:rPr>
              <a:t>Syntax:- </a:t>
            </a:r>
            <a:r>
              <a:rPr lang="en-US" sz="2400" dirty="0">
                <a:latin typeface="Times New Roman" panose="02020603050405020304" pitchFamily="18" charset="0"/>
                <a:cs typeface="Times New Roman" panose="02020603050405020304" pitchFamily="18" charset="0"/>
              </a:rPr>
              <a:t>INSERT INTO </a:t>
            </a:r>
            <a:r>
              <a:rPr lang="en-US" sz="2400" dirty="0" err="1">
                <a:latin typeface="Times New Roman" panose="02020603050405020304" pitchFamily="18" charset="0"/>
                <a:cs typeface="Times New Roman" panose="02020603050405020304" pitchFamily="18" charset="0"/>
              </a:rPr>
              <a:t>table_name</a:t>
            </a:r>
            <a:r>
              <a:rPr lang="en-US" sz="2400" dirty="0">
                <a:latin typeface="Times New Roman" panose="02020603050405020304" pitchFamily="18" charset="0"/>
                <a:cs typeface="Times New Roman" panose="02020603050405020304" pitchFamily="18" charset="0"/>
              </a:rPr>
              <a:t> (column1, column2, column3, ...) VALUES (value1, value2, value3, ...);</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Query:- </a:t>
            </a:r>
            <a:r>
              <a:rPr lang="en-US" sz="2400" dirty="0">
                <a:latin typeface="Times New Roman" panose="02020603050405020304" pitchFamily="18" charset="0"/>
                <a:cs typeface="Times New Roman" panose="02020603050405020304" pitchFamily="18" charset="0"/>
              </a:rPr>
              <a:t>INSERT INTO CSE-2D (name, email, phone)</a:t>
            </a:r>
          </a:p>
          <a:p>
            <a:r>
              <a:rPr lang="en-US" sz="2400" dirty="0">
                <a:latin typeface="Times New Roman" panose="02020603050405020304" pitchFamily="18" charset="0"/>
                <a:cs typeface="Times New Roman" panose="02020603050405020304" pitchFamily="18" charset="0"/>
              </a:rPr>
              <a:t>VALUES (‘CSE-2D’, ‘CSE-2D@domain.com', '123-456-7890’);</a:t>
            </a:r>
          </a:p>
        </p:txBody>
      </p:sp>
      <p:pic>
        <p:nvPicPr>
          <p:cNvPr id="5" name="Picture 4">
            <a:extLst>
              <a:ext uri="{FF2B5EF4-FFF2-40B4-BE49-F238E27FC236}">
                <a16:creationId xmlns:a16="http://schemas.microsoft.com/office/drawing/2014/main" id="{D91A2935-6EBC-EEA4-7B42-7A50DFD9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94" y="-65418"/>
            <a:ext cx="3031159" cy="3031159"/>
          </a:xfrm>
          <a:prstGeom prst="rect">
            <a:avLst/>
          </a:prstGeom>
        </p:spPr>
      </p:pic>
    </p:spTree>
    <p:extLst>
      <p:ext uri="{BB962C8B-B14F-4D97-AF65-F5344CB8AC3E}">
        <p14:creationId xmlns:p14="http://schemas.microsoft.com/office/powerpoint/2010/main" val="37558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Execution1:-</a:t>
            </a:r>
          </a:p>
        </p:txBody>
      </p:sp>
      <p:pic>
        <p:nvPicPr>
          <p:cNvPr id="4" name="Picture 3">
            <a:extLst>
              <a:ext uri="{FF2B5EF4-FFF2-40B4-BE49-F238E27FC236}">
                <a16:creationId xmlns:a16="http://schemas.microsoft.com/office/drawing/2014/main" id="{54A9C890-2A9B-06FC-B765-74AC9391C02F}"/>
              </a:ext>
            </a:extLst>
          </p:cNvPr>
          <p:cNvPicPr>
            <a:picLocks noChangeAspect="1"/>
          </p:cNvPicPr>
          <p:nvPr/>
        </p:nvPicPr>
        <p:blipFill rotWithShape="1">
          <a:blip r:embed="rId2">
            <a:extLst>
              <a:ext uri="{28A0092B-C50C-407E-A947-70E740481C1C}">
                <a14:useLocalDpi xmlns:a14="http://schemas.microsoft.com/office/drawing/2010/main" val="0"/>
              </a:ext>
            </a:extLst>
          </a:blip>
          <a:srcRect l="22271" t="12609" b="26578"/>
          <a:stretch/>
        </p:blipFill>
        <p:spPr>
          <a:xfrm>
            <a:off x="1600200" y="1398494"/>
            <a:ext cx="8229600" cy="5178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53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63560"/>
            <a:ext cx="8825658" cy="1254252"/>
          </a:xfrm>
        </p:spPr>
        <p:txBody>
          <a:bodyPr/>
          <a:lstStyle/>
          <a:p>
            <a:r>
              <a:rPr lang="en-IN" dirty="0">
                <a:latin typeface="Times New Roman" panose="02020603050405020304" pitchFamily="18" charset="0"/>
                <a:cs typeface="Times New Roman" panose="02020603050405020304" pitchFamily="18" charset="0"/>
              </a:rPr>
              <a:t>Execution2:-</a:t>
            </a:r>
          </a:p>
        </p:txBody>
      </p:sp>
      <p:pic>
        <p:nvPicPr>
          <p:cNvPr id="8" name="Picture 7">
            <a:extLst>
              <a:ext uri="{FF2B5EF4-FFF2-40B4-BE49-F238E27FC236}">
                <a16:creationId xmlns:a16="http://schemas.microsoft.com/office/drawing/2014/main" id="{CBF5193A-F542-CB47-3717-0DB829DC63A3}"/>
              </a:ext>
            </a:extLst>
          </p:cNvPr>
          <p:cNvPicPr>
            <a:picLocks noChangeAspect="1"/>
          </p:cNvPicPr>
          <p:nvPr/>
        </p:nvPicPr>
        <p:blipFill rotWithShape="1">
          <a:blip r:embed="rId2">
            <a:extLst>
              <a:ext uri="{28A0092B-C50C-407E-A947-70E740481C1C}">
                <a14:useLocalDpi xmlns:a14="http://schemas.microsoft.com/office/drawing/2010/main" val="0"/>
              </a:ext>
            </a:extLst>
          </a:blip>
          <a:srcRect t="10735" b="13149"/>
          <a:stretch/>
        </p:blipFill>
        <p:spPr>
          <a:xfrm>
            <a:off x="1558367" y="1371600"/>
            <a:ext cx="8523035" cy="52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7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0"/>
            <a:ext cx="9803196" cy="1160745"/>
          </a:xfrm>
        </p:spPr>
        <p:txBody>
          <a:bodyPr/>
          <a:lstStyle/>
          <a:p>
            <a:pPr algn="ctr"/>
            <a:r>
              <a:rPr lang="en-US" sz="6600" dirty="0">
                <a:latin typeface="Times New Roman" panose="02020603050405020304" pitchFamily="18" charset="0"/>
                <a:cs typeface="Times New Roman" panose="02020603050405020304" pitchFamily="18" charset="0"/>
              </a:rPr>
              <a:t>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160745"/>
            <a:ext cx="8727870" cy="4832092"/>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Prepared statements in SQL (Structured Query Language) are a way to execute a query more efficiently and securely.</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In before of the MySQL version 4.1,before returning the result to the client, MySQL has fully </a:t>
            </a:r>
            <a:r>
              <a:rPr lang="en-US" sz="2800" b="1" dirty="0">
                <a:latin typeface="Times New Roman" panose="02020603050405020304" pitchFamily="18" charset="0"/>
                <a:cs typeface="Times New Roman" panose="02020603050405020304" pitchFamily="18" charset="0"/>
              </a:rPr>
              <a:t>parse </a:t>
            </a:r>
            <a:r>
              <a:rPr lang="en-US" sz="2800" dirty="0">
                <a:latin typeface="Times New Roman" panose="02020603050405020304" pitchFamily="18" charset="0"/>
                <a:cs typeface="Times New Roman" panose="02020603050405020304" pitchFamily="18" charset="0"/>
              </a:rPr>
              <a:t>the Query and converts the result into the String</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Our Prepared Statement was introduced in MySQL version 4.1.</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main use of the prepared statements is to execute the same statement repeatedly with high efficiency</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Prepared statements that contain a placeholder(?) </a:t>
            </a:r>
          </a:p>
        </p:txBody>
      </p:sp>
      <p:sp>
        <p:nvSpPr>
          <p:cNvPr id="3" name="TextBox 2">
            <a:extLst>
              <a:ext uri="{FF2B5EF4-FFF2-40B4-BE49-F238E27FC236}">
                <a16:creationId xmlns:a16="http://schemas.microsoft.com/office/drawing/2014/main" id="{A5CD0B6E-EB3C-247B-82B6-E86BB11D4122}"/>
              </a:ext>
            </a:extLst>
          </p:cNvPr>
          <p:cNvSpPr txBox="1"/>
          <p:nvPr/>
        </p:nvSpPr>
        <p:spPr>
          <a:xfrm>
            <a:off x="1836234" y="599283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SELECT * FROM student WHERE id=?;</a:t>
            </a:r>
          </a:p>
        </p:txBody>
      </p:sp>
    </p:spTree>
    <p:extLst>
      <p:ext uri="{BB962C8B-B14F-4D97-AF65-F5344CB8AC3E}">
        <p14:creationId xmlns:p14="http://schemas.microsoft.com/office/powerpoint/2010/main" val="11246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585595" y="176654"/>
            <a:ext cx="9803196" cy="1160745"/>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6" name="TextBox 5">
            <a:extLst>
              <a:ext uri="{FF2B5EF4-FFF2-40B4-BE49-F238E27FC236}">
                <a16:creationId xmlns:a16="http://schemas.microsoft.com/office/drawing/2014/main" id="{D5E8998A-F875-4141-9433-B6302B703602}"/>
              </a:ext>
            </a:extLst>
          </p:cNvPr>
          <p:cNvSpPr txBox="1"/>
          <p:nvPr/>
        </p:nvSpPr>
        <p:spPr>
          <a:xfrm>
            <a:off x="1732065" y="1282623"/>
            <a:ext cx="8727870"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The basic work flow of  the prepared statement mainly consists of two stages.</a:t>
            </a:r>
          </a:p>
        </p:txBody>
      </p:sp>
      <p:sp>
        <p:nvSpPr>
          <p:cNvPr id="4" name="TextBox 3">
            <a:extLst>
              <a:ext uri="{FF2B5EF4-FFF2-40B4-BE49-F238E27FC236}">
                <a16:creationId xmlns:a16="http://schemas.microsoft.com/office/drawing/2014/main" id="{746B194F-3479-CF57-4697-F97F55C0CC14}"/>
              </a:ext>
            </a:extLst>
          </p:cNvPr>
          <p:cNvSpPr txBox="1"/>
          <p:nvPr/>
        </p:nvSpPr>
        <p:spPr>
          <a:xfrm>
            <a:off x="1563038" y="2140368"/>
            <a:ext cx="8825753"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A.PREPARE:- At the prepare stage, a statement template is sent to the database server.</a:t>
            </a:r>
          </a:p>
          <a:p>
            <a:pPr algn="just"/>
            <a:r>
              <a:rPr lang="en-US" sz="2800" dirty="0">
                <a:latin typeface="Times New Roman" panose="02020603050405020304" pitchFamily="18" charset="0"/>
                <a:cs typeface="Times New Roman" panose="02020603050405020304" pitchFamily="18" charset="0"/>
              </a:rPr>
              <a:t>    In shortly, </a:t>
            </a:r>
            <a:r>
              <a:rPr lang="en-US" sz="2800" b="1" dirty="0">
                <a:latin typeface="Times New Roman" panose="02020603050405020304" pitchFamily="18" charset="0"/>
                <a:cs typeface="Times New Roman" panose="02020603050405020304" pitchFamily="18" charset="0"/>
              </a:rPr>
              <a:t>it prepares a statement for execution</a:t>
            </a:r>
            <a:r>
              <a:rPr lang="en-US" sz="2800" dirty="0">
                <a:latin typeface="Times New Roman" panose="02020603050405020304" pitchFamily="18" charset="0"/>
                <a:cs typeface="Times New Roman" panose="02020603050405020304" pitchFamily="18" charset="0"/>
              </a:rPr>
              <a:t> </a:t>
            </a:r>
          </a:p>
          <a:p>
            <a:endParaRPr lang="en-IN" sz="2800" dirty="0"/>
          </a:p>
        </p:txBody>
      </p:sp>
      <p:sp>
        <p:nvSpPr>
          <p:cNvPr id="5" name="TextBox 4">
            <a:extLst>
              <a:ext uri="{FF2B5EF4-FFF2-40B4-BE49-F238E27FC236}">
                <a16:creationId xmlns:a16="http://schemas.microsoft.com/office/drawing/2014/main" id="{91FA47FD-D067-4082-738D-63B48D9112FA}"/>
              </a:ext>
            </a:extLst>
          </p:cNvPr>
          <p:cNvSpPr txBox="1"/>
          <p:nvPr/>
        </p:nvSpPr>
        <p:spPr>
          <a:xfrm>
            <a:off x="1563038" y="4032742"/>
            <a:ext cx="8230328"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B.EXECUTE Stage:- In this stage, the client blinds parameter values and send them to the server</a:t>
            </a:r>
            <a:r>
              <a:rPr lang="en-IN" sz="2800" dirty="0">
                <a:latin typeface="Times New Roman" panose="02020603050405020304" pitchFamily="18" charset="0"/>
                <a:cs typeface="Times New Roman" panose="02020603050405020304" pitchFamily="18" charset="0"/>
              </a:rPr>
              <a:t>.It will executes the query which already prepared by using PREPARE Statement</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23FF6FB-0084-9AE2-A201-7FDD5F92090D}"/>
              </a:ext>
            </a:extLst>
          </p:cNvPr>
          <p:cNvSpPr txBox="1"/>
          <p:nvPr/>
        </p:nvSpPr>
        <p:spPr>
          <a:xfrm>
            <a:off x="1803209" y="357107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FROM “ </a:t>
            </a:r>
            <a:r>
              <a:rPr lang="en-US" sz="2400" dirty="0" err="1">
                <a:latin typeface="Times New Roman" panose="02020603050405020304" pitchFamily="18" charset="0"/>
                <a:cs typeface="Times New Roman" panose="02020603050405020304" pitchFamily="18" charset="0"/>
              </a:rPr>
              <a:t>Prepared_statement</a:t>
            </a:r>
            <a:r>
              <a:rPr lang="en-US"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B33D68C4-7E0E-6527-7D3F-C0FF8CEE155C}"/>
              </a:ext>
            </a:extLst>
          </p:cNvPr>
          <p:cNvSpPr txBox="1"/>
          <p:nvPr/>
        </p:nvSpPr>
        <p:spPr>
          <a:xfrm>
            <a:off x="1803209" y="5925116"/>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EXECUTE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USING var1,var2</a:t>
            </a:r>
          </a:p>
        </p:txBody>
      </p:sp>
    </p:spTree>
    <p:extLst>
      <p:ext uri="{BB962C8B-B14F-4D97-AF65-F5344CB8AC3E}">
        <p14:creationId xmlns:p14="http://schemas.microsoft.com/office/powerpoint/2010/main" val="31925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build="p"/>
      <p:bldP spid="5" grpId="0"/>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16914A6-8F67-AF05-A434-D5E1894E03C9}"/>
              </a:ext>
            </a:extLst>
          </p:cNvPr>
          <p:cNvSpPr>
            <a:spLocks noGrp="1"/>
          </p:cNvSpPr>
          <p:nvPr>
            <p:ph type="ctrTitle"/>
          </p:nvPr>
        </p:nvSpPr>
        <p:spPr>
          <a:xfrm>
            <a:off x="1683543" y="335052"/>
            <a:ext cx="8824913" cy="1080247"/>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10" name="TextBox 9">
            <a:extLst>
              <a:ext uri="{FF2B5EF4-FFF2-40B4-BE49-F238E27FC236}">
                <a16:creationId xmlns:a16="http://schemas.microsoft.com/office/drawing/2014/main" id="{88071EFD-03AF-7390-A8D0-7CC088561B77}"/>
              </a:ext>
            </a:extLst>
          </p:cNvPr>
          <p:cNvSpPr txBox="1"/>
          <p:nvPr/>
        </p:nvSpPr>
        <p:spPr>
          <a:xfrm>
            <a:off x="1358153" y="1519518"/>
            <a:ext cx="8417859" cy="255454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 DEALLOCATE/DROP Stage</a:t>
            </a:r>
          </a:p>
          <a:p>
            <a:r>
              <a:rPr lang="en-IN" sz="3200" dirty="0">
                <a:latin typeface="Times New Roman" panose="02020603050405020304" pitchFamily="18" charset="0"/>
                <a:cs typeface="Times New Roman" panose="02020603050405020304" pitchFamily="18" charset="0"/>
              </a:rPr>
              <a:t>       It is the last and optional stage, which is used to release the prepared statement.</a:t>
            </a:r>
          </a:p>
          <a:p>
            <a:r>
              <a:rPr lang="en-IN" sz="3200" dirty="0">
                <a:latin typeface="Times New Roman" panose="02020603050405020304" pitchFamily="18" charset="0"/>
                <a:cs typeface="Times New Roman" panose="02020603050405020304" pitchFamily="18" charset="0"/>
              </a:rPr>
              <a:t>After </a:t>
            </a:r>
            <a:r>
              <a:rPr lang="en-IN" sz="3200" dirty="0" err="1">
                <a:latin typeface="Times New Roman" panose="02020603050405020304" pitchFamily="18" charset="0"/>
                <a:cs typeface="Times New Roman" panose="02020603050405020304" pitchFamily="18" charset="0"/>
              </a:rPr>
              <a:t>droping</a:t>
            </a:r>
            <a:r>
              <a:rPr lang="en-IN" sz="3200" dirty="0">
                <a:latin typeface="Times New Roman" panose="02020603050405020304" pitchFamily="18" charset="0"/>
                <a:cs typeface="Times New Roman" panose="02020603050405020304" pitchFamily="18" charset="0"/>
              </a:rPr>
              <a:t> the prepare statement, we cannot use it any more</a:t>
            </a:r>
          </a:p>
        </p:txBody>
      </p:sp>
      <p:sp>
        <p:nvSpPr>
          <p:cNvPr id="12" name="TextBox 11">
            <a:extLst>
              <a:ext uri="{FF2B5EF4-FFF2-40B4-BE49-F238E27FC236}">
                <a16:creationId xmlns:a16="http://schemas.microsoft.com/office/drawing/2014/main" id="{D8B17276-DA0E-783F-3BC1-6955AADC3D9B}"/>
              </a:ext>
            </a:extLst>
          </p:cNvPr>
          <p:cNvSpPr txBox="1"/>
          <p:nvPr/>
        </p:nvSpPr>
        <p:spPr>
          <a:xfrm>
            <a:off x="1988924" y="4282501"/>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DEALLOCATE 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05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arn(inVertical)">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3" name="Picture 2">
            <a:extLst>
              <a:ext uri="{FF2B5EF4-FFF2-40B4-BE49-F238E27FC236}">
                <a16:creationId xmlns:a16="http://schemas.microsoft.com/office/drawing/2014/main" id="{04CFC702-C648-9E2A-4002-9307A7D34537}"/>
              </a:ext>
            </a:extLst>
          </p:cNvPr>
          <p:cNvPicPr>
            <a:picLocks noChangeAspect="1"/>
          </p:cNvPicPr>
          <p:nvPr/>
        </p:nvPicPr>
        <p:blipFill rotWithShape="1">
          <a:blip r:embed="rId2">
            <a:extLst>
              <a:ext uri="{28A0092B-C50C-407E-A947-70E740481C1C}">
                <a14:useLocalDpi xmlns:a14="http://schemas.microsoft.com/office/drawing/2010/main" val="0"/>
              </a:ext>
            </a:extLst>
          </a:blip>
          <a:srcRect l="26802" t="22732" r="15074" b="6449"/>
          <a:stretch/>
        </p:blipFill>
        <p:spPr>
          <a:xfrm>
            <a:off x="207775" y="1418664"/>
            <a:ext cx="6744355"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5030305-BF41-4D1B-DAD9-FD0889D7FBF2}"/>
              </a:ext>
            </a:extLst>
          </p:cNvPr>
          <p:cNvPicPr>
            <a:picLocks noChangeAspect="1"/>
          </p:cNvPicPr>
          <p:nvPr/>
        </p:nvPicPr>
        <p:blipFill rotWithShape="1">
          <a:blip r:embed="rId3">
            <a:extLst>
              <a:ext uri="{28A0092B-C50C-407E-A947-70E740481C1C}">
                <a14:useLocalDpi xmlns:a14="http://schemas.microsoft.com/office/drawing/2010/main" val="0"/>
              </a:ext>
            </a:extLst>
          </a:blip>
          <a:srcRect l="25758" t="8381" r="25837" b="26686"/>
          <a:stretch/>
        </p:blipFill>
        <p:spPr>
          <a:xfrm>
            <a:off x="7167282" y="1418664"/>
            <a:ext cx="4917142"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430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423384" y="196527"/>
            <a:ext cx="10092216" cy="1160745"/>
          </a:xfrm>
        </p:spPr>
        <p:txBody>
          <a:bodyPr/>
          <a:lstStyle/>
          <a:p>
            <a:pPr algn="ctr"/>
            <a:r>
              <a:rPr lang="en-US" sz="4800" dirty="0">
                <a:latin typeface="Times New Roman" panose="02020603050405020304" pitchFamily="18" charset="0"/>
                <a:cs typeface="Times New Roman" panose="02020603050405020304" pitchFamily="18" charset="0"/>
              </a:rPr>
              <a:t>Key Points in 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357272"/>
            <a:ext cx="8727870" cy="2246769"/>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 Statements created in one session are not available for other sessions. When a session ends, whether normally or abnormally, its prepared statements are no longer exists in the memory.</a:t>
            </a:r>
          </a:p>
          <a:p>
            <a:pPr algn="just"/>
            <a:endParaRPr lang="en-US" sz="2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A2767B70-274E-F43D-1396-A64637FC7793}"/>
              </a:ext>
            </a:extLst>
          </p:cNvPr>
          <p:cNvGraphicFramePr>
            <a:graphicFrameLocks noGrp="1"/>
          </p:cNvGraphicFramePr>
          <p:nvPr>
            <p:extLst>
              <p:ext uri="{D42A27DB-BD31-4B8C-83A1-F6EECF244321}">
                <p14:modId xmlns:p14="http://schemas.microsoft.com/office/powerpoint/2010/main" val="2074824396"/>
              </p:ext>
            </p:extLst>
          </p:nvPr>
        </p:nvGraphicFramePr>
        <p:xfrm>
          <a:off x="1640540" y="3313956"/>
          <a:ext cx="9173554" cy="3347517"/>
        </p:xfrm>
        <a:graphic>
          <a:graphicData uri="http://schemas.openxmlformats.org/drawingml/2006/table">
            <a:tbl>
              <a:tblPr firstRow="1" bandRow="1">
                <a:tableStyleId>{7DF18680-E054-41AD-8BC1-D1AEF772440D}</a:tableStyleId>
              </a:tblPr>
              <a:tblGrid>
                <a:gridCol w="4586777">
                  <a:extLst>
                    <a:ext uri="{9D8B030D-6E8A-4147-A177-3AD203B41FA5}">
                      <a16:colId xmlns:a16="http://schemas.microsoft.com/office/drawing/2014/main" val="3595164699"/>
                    </a:ext>
                  </a:extLst>
                </a:gridCol>
                <a:gridCol w="4586777">
                  <a:extLst>
                    <a:ext uri="{9D8B030D-6E8A-4147-A177-3AD203B41FA5}">
                      <a16:colId xmlns:a16="http://schemas.microsoft.com/office/drawing/2014/main" val="1887026654"/>
                    </a:ext>
                  </a:extLst>
                </a:gridCol>
              </a:tblGrid>
              <a:tr h="490603">
                <a:tc>
                  <a:txBody>
                    <a:bodyPr/>
                    <a:lstStyle/>
                    <a:p>
                      <a:pPr algn="ctr"/>
                      <a:r>
                        <a:rPr lang="en-IN" sz="3200" dirty="0">
                          <a:latin typeface="Times New Roman" panose="02020603050405020304" pitchFamily="18" charset="0"/>
                          <a:cs typeface="Times New Roman" panose="02020603050405020304" pitchFamily="18" charset="0"/>
                        </a:rPr>
                        <a:t>Statement</a:t>
                      </a:r>
                    </a:p>
                  </a:txBody>
                  <a:tcPr/>
                </a:tc>
                <a:tc>
                  <a:txBody>
                    <a:bodyPr/>
                    <a:lstStyle/>
                    <a:p>
                      <a:pPr algn="ctr"/>
                      <a:r>
                        <a:rPr lang="en-IN" sz="3200" dirty="0">
                          <a:latin typeface="Times New Roman" panose="02020603050405020304" pitchFamily="18" charset="0"/>
                          <a:cs typeface="Times New Roman" panose="02020603050405020304" pitchFamily="18" charset="0"/>
                        </a:rPr>
                        <a:t>Prepared Statement</a:t>
                      </a:r>
                    </a:p>
                  </a:txBody>
                  <a:tcPr/>
                </a:tc>
                <a:extLst>
                  <a:ext uri="{0D108BD9-81ED-4DB2-BD59-A6C34878D82A}">
                    <a16:rowId xmlns:a16="http://schemas.microsoft.com/office/drawing/2014/main" val="2491239847"/>
                  </a:ext>
                </a:extLst>
              </a:tr>
              <a:tr h="940397">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only once</a:t>
                      </a:r>
                    </a:p>
                  </a:txBody>
                  <a:tcPr/>
                </a:tc>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multiple times</a:t>
                      </a:r>
                    </a:p>
                  </a:txBody>
                  <a:tcPr/>
                </a:tc>
                <a:extLst>
                  <a:ext uri="{0D108BD9-81ED-4DB2-BD59-A6C34878D82A}">
                    <a16:rowId xmlns:a16="http://schemas.microsoft.com/office/drawing/2014/main" val="1807834892"/>
                  </a:ext>
                </a:extLst>
              </a:tr>
              <a:tr h="846794">
                <a:tc>
                  <a:txBody>
                    <a:bodyPr/>
                    <a:lstStyle/>
                    <a:p>
                      <a:r>
                        <a:rPr lang="en-IN" sz="2400" dirty="0">
                          <a:latin typeface="Times New Roman" panose="02020603050405020304" pitchFamily="18" charset="0"/>
                          <a:cs typeface="Times New Roman" panose="02020603050405020304" pitchFamily="18" charset="0"/>
                        </a:rPr>
                        <a:t>It is static, which means we cant pass parameters at runtime</a:t>
                      </a:r>
                    </a:p>
                  </a:txBody>
                  <a:tcPr/>
                </a:tc>
                <a:tc>
                  <a:txBody>
                    <a:bodyPr/>
                    <a:lstStyle/>
                    <a:p>
                      <a:r>
                        <a:rPr lang="en-IN" sz="2400" dirty="0">
                          <a:latin typeface="Times New Roman" panose="02020603050405020304" pitchFamily="18" charset="0"/>
                          <a:cs typeface="Times New Roman" panose="02020603050405020304" pitchFamily="18" charset="0"/>
                        </a:rPr>
                        <a:t>It is </a:t>
                      </a:r>
                      <a:r>
                        <a:rPr lang="en-IN" sz="2400" dirty="0" err="1">
                          <a:latin typeface="Times New Roman" panose="02020603050405020304" pitchFamily="18" charset="0"/>
                          <a:cs typeface="Times New Roman" panose="02020603050405020304" pitchFamily="18" charset="0"/>
                        </a:rPr>
                        <a:t>dynamic,which</a:t>
                      </a:r>
                      <a:r>
                        <a:rPr lang="en-IN" sz="2400" dirty="0">
                          <a:latin typeface="Times New Roman" panose="02020603050405020304" pitchFamily="18" charset="0"/>
                          <a:cs typeface="Times New Roman" panose="02020603050405020304" pitchFamily="18" charset="0"/>
                        </a:rPr>
                        <a:t> means we can pass the parameters at runtime</a:t>
                      </a:r>
                    </a:p>
                  </a:txBody>
                  <a:tcPr/>
                </a:tc>
                <a:extLst>
                  <a:ext uri="{0D108BD9-81ED-4DB2-BD59-A6C34878D82A}">
                    <a16:rowId xmlns:a16="http://schemas.microsoft.com/office/drawing/2014/main" val="975151593"/>
                  </a:ext>
                </a:extLst>
              </a:tr>
              <a:tr h="490603">
                <a:tc>
                  <a:txBody>
                    <a:bodyPr/>
                    <a:lstStyle/>
                    <a:p>
                      <a:r>
                        <a:rPr lang="en-IN" sz="2400" dirty="0">
                          <a:latin typeface="Times New Roman" panose="02020603050405020304" pitchFamily="18" charset="0"/>
                          <a:cs typeface="Times New Roman" panose="02020603050405020304" pitchFamily="18" charset="0"/>
                        </a:rPr>
                        <a:t>The </a:t>
                      </a:r>
                      <a:r>
                        <a:rPr lang="en-IN" sz="2400" dirty="0" err="1">
                          <a:latin typeface="Times New Roman" panose="02020603050405020304" pitchFamily="18" charset="0"/>
                          <a:cs typeface="Times New Roman" panose="02020603050405020304" pitchFamily="18" charset="0"/>
                        </a:rPr>
                        <a:t>performace</a:t>
                      </a:r>
                      <a:r>
                        <a:rPr lang="en-IN" sz="2400" dirty="0">
                          <a:latin typeface="Times New Roman" panose="02020603050405020304" pitchFamily="18" charset="0"/>
                          <a:cs typeface="Times New Roman" panose="02020603050405020304" pitchFamily="18" charset="0"/>
                        </a:rPr>
                        <a:t> execution is slow</a:t>
                      </a:r>
                    </a:p>
                  </a:txBody>
                  <a:tcPr/>
                </a:tc>
                <a:tc>
                  <a:txBody>
                    <a:bodyPr/>
                    <a:lstStyle/>
                    <a:p>
                      <a:r>
                        <a:rPr lang="en-IN" sz="2400" dirty="0">
                          <a:latin typeface="Times New Roman" panose="02020603050405020304" pitchFamily="18" charset="0"/>
                          <a:cs typeface="Times New Roman" panose="02020603050405020304" pitchFamily="18" charset="0"/>
                        </a:rPr>
                        <a:t>The performance execution is fast</a:t>
                      </a:r>
                    </a:p>
                  </a:txBody>
                  <a:tcPr/>
                </a:tc>
                <a:extLst>
                  <a:ext uri="{0D108BD9-81ED-4DB2-BD59-A6C34878D82A}">
                    <a16:rowId xmlns:a16="http://schemas.microsoft.com/office/drawing/2014/main" val="1047019910"/>
                  </a:ext>
                </a:extLst>
              </a:tr>
              <a:tr h="490603">
                <a:tc>
                  <a:txBody>
                    <a:bodyPr/>
                    <a:lstStyle/>
                    <a:p>
                      <a:r>
                        <a:rPr lang="en-IN" sz="2400" dirty="0">
                          <a:latin typeface="Times New Roman" panose="02020603050405020304" pitchFamily="18" charset="0"/>
                          <a:cs typeface="Times New Roman" panose="02020603050405020304" pitchFamily="18" charset="0"/>
                        </a:rPr>
                        <a:t>It </a:t>
                      </a:r>
                      <a:r>
                        <a:rPr lang="en-IN" sz="2400" dirty="0" err="1">
                          <a:latin typeface="Times New Roman" panose="02020603050405020304" pitchFamily="18" charset="0"/>
                          <a:cs typeface="Times New Roman" panose="02020603050405020304" pitchFamily="18" charset="0"/>
                        </a:rPr>
                        <a:t>doesnot</a:t>
                      </a:r>
                      <a:r>
                        <a:rPr lang="en-IN" sz="2400" dirty="0">
                          <a:latin typeface="Times New Roman" panose="02020603050405020304" pitchFamily="18" charset="0"/>
                          <a:cs typeface="Times New Roman" panose="02020603050405020304" pitchFamily="18" charset="0"/>
                        </a:rPr>
                        <a:t> prevent SQL Injection</a:t>
                      </a:r>
                    </a:p>
                  </a:txBody>
                  <a:tcPr/>
                </a:tc>
                <a:tc>
                  <a:txBody>
                    <a:bodyPr/>
                    <a:lstStyle/>
                    <a:p>
                      <a:r>
                        <a:rPr lang="en-IN" sz="2400" dirty="0">
                          <a:latin typeface="Times New Roman" panose="02020603050405020304" pitchFamily="18" charset="0"/>
                          <a:cs typeface="Times New Roman" panose="02020603050405020304" pitchFamily="18" charset="0"/>
                        </a:rPr>
                        <a:t>It helps to prevent SQL Injection</a:t>
                      </a:r>
                    </a:p>
                  </a:txBody>
                  <a:tcPr/>
                </a:tc>
                <a:extLst>
                  <a:ext uri="{0D108BD9-81ED-4DB2-BD59-A6C34878D82A}">
                    <a16:rowId xmlns:a16="http://schemas.microsoft.com/office/drawing/2014/main" val="2510601248"/>
                  </a:ext>
                </a:extLst>
              </a:tr>
            </a:tbl>
          </a:graphicData>
        </a:graphic>
      </p:graphicFrame>
    </p:spTree>
    <p:extLst>
      <p:ext uri="{BB962C8B-B14F-4D97-AF65-F5344CB8AC3E}">
        <p14:creationId xmlns:p14="http://schemas.microsoft.com/office/powerpoint/2010/main" val="334933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1368423" y="459625"/>
            <a:ext cx="8825658" cy="1160745"/>
          </a:xfrm>
        </p:spPr>
        <p:txBody>
          <a:bodyPr/>
          <a:lstStyle/>
          <a:p>
            <a:r>
              <a:rPr lang="en-US" sz="6600" dirty="0">
                <a:latin typeface="Cambria Math" panose="02040503050406030204" pitchFamily="18" charset="0"/>
                <a:ea typeface="Cambria Math" panose="02040503050406030204" pitchFamily="18" charset="0"/>
                <a:cs typeface="Times New Roman" panose="02020603050405020304" pitchFamily="18" charset="0"/>
              </a:rPr>
              <a:t>AGENDA</a:t>
            </a:r>
            <a:endParaRPr lang="en-US" sz="96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368422" y="1808569"/>
            <a:ext cx="8353801" cy="4524315"/>
          </a:xfrm>
          <a:prstGeom prst="rect">
            <a:avLst/>
          </a:prstGeom>
          <a:noFill/>
        </p:spPr>
        <p:txBody>
          <a:bodyPr wrap="square" rtlCol="0">
            <a:spAutoFit/>
          </a:bodyPr>
          <a:lstStyle/>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Introduction to SQL</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Why we are using SQL</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Data Base Connectivity</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Creating Data Base</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Creating Table</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Inserting Data</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Prepared Statements</a:t>
            </a:r>
          </a:p>
          <a:p>
            <a:pPr marL="285750" indent="-28575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What about the Errors</a:t>
            </a:r>
          </a:p>
        </p:txBody>
      </p:sp>
      <p:pic>
        <p:nvPicPr>
          <p:cNvPr id="9" name="Picture 8">
            <a:extLst>
              <a:ext uri="{FF2B5EF4-FFF2-40B4-BE49-F238E27FC236}">
                <a16:creationId xmlns:a16="http://schemas.microsoft.com/office/drawing/2014/main" id="{2D8BA4C9-0F47-5018-5A0A-4F26688DF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52" y="188259"/>
            <a:ext cx="2214774" cy="2134665"/>
          </a:xfrm>
          <a:prstGeom prst="rect">
            <a:avLst/>
          </a:prstGeom>
        </p:spPr>
      </p:pic>
    </p:spTree>
    <p:extLst>
      <p:ext uri="{BB962C8B-B14F-4D97-AF65-F5344CB8AC3E}">
        <p14:creationId xmlns:p14="http://schemas.microsoft.com/office/powerpoint/2010/main" val="1718557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 calcmode="lin" valueType="num">
                                      <p:cBhvr additive="base">
                                        <p:cTn id="2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 calcmode="lin" valueType="num">
                                      <p:cBhvr additive="base">
                                        <p:cTn id="3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 calcmode="lin" valueType="num">
                                      <p:cBhvr additive="base">
                                        <p:cTn id="39"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 calcmode="lin" valueType="num">
                                      <p:cBhvr additive="base">
                                        <p:cTn id="45"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 calcmode="lin" valueType="num">
                                      <p:cBhvr additive="base">
                                        <p:cTn id="51"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 calcmode="lin" valueType="num">
                                      <p:cBhvr additive="base">
                                        <p:cTn id="57"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additive="base">
                                        <p:cTn id="63"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515952" y="216554"/>
            <a:ext cx="9803196" cy="1160745"/>
          </a:xfrm>
        </p:spPr>
        <p:txBody>
          <a:bodyPr/>
          <a:lstStyle/>
          <a:p>
            <a:pPr algn="ctr"/>
            <a:r>
              <a:rPr lang="en-US" sz="6600" dirty="0">
                <a:latin typeface="Times New Roman" panose="02020603050405020304" pitchFamily="18" charset="0"/>
                <a:cs typeface="Times New Roman" panose="02020603050405020304" pitchFamily="18" charset="0"/>
              </a:rPr>
              <a:t>What about the Errors?</a:t>
            </a:r>
            <a:endParaRPr lang="en-US" sz="8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561837D-918E-9372-25B2-BF92DD92F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784" y="19331"/>
            <a:ext cx="1907690" cy="1907690"/>
          </a:xfrm>
          <a:prstGeom prst="rect">
            <a:avLst/>
          </a:prstGeom>
        </p:spPr>
      </p:pic>
      <p:pic>
        <p:nvPicPr>
          <p:cNvPr id="10" name="Picture 9">
            <a:extLst>
              <a:ext uri="{FF2B5EF4-FFF2-40B4-BE49-F238E27FC236}">
                <a16:creationId xmlns:a16="http://schemas.microsoft.com/office/drawing/2014/main" id="{521ED0D5-27F7-EC77-6452-729326E7D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648" y="1048764"/>
            <a:ext cx="7106210" cy="4760471"/>
          </a:xfrm>
          <a:prstGeom prst="rect">
            <a:avLst/>
          </a:prstGeom>
        </p:spPr>
      </p:pic>
    </p:spTree>
    <p:extLst>
      <p:ext uri="{BB962C8B-B14F-4D97-AF65-F5344CB8AC3E}">
        <p14:creationId xmlns:p14="http://schemas.microsoft.com/office/powerpoint/2010/main" val="375406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1291806" y="0"/>
            <a:ext cx="11225516" cy="1160745"/>
          </a:xfrm>
        </p:spPr>
        <p:txBody>
          <a:bodyPr/>
          <a:lstStyle/>
          <a:p>
            <a:pPr algn="ctr"/>
            <a:r>
              <a:rPr lang="en-US" sz="5400" dirty="0">
                <a:latin typeface="Times New Roman" panose="02020603050405020304" pitchFamily="18" charset="0"/>
                <a:cs typeface="Times New Roman" panose="02020603050405020304" pitchFamily="18" charset="0"/>
              </a:rPr>
              <a:t>My feelings after facing errors</a:t>
            </a:r>
            <a:endParaRPr lang="en-US" sz="6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91DAC25-2C34-033F-3EB8-3145DA1B4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718" y="1659688"/>
            <a:ext cx="7377882" cy="4549932"/>
          </a:xfrm>
          <a:prstGeom prst="rect">
            <a:avLst/>
          </a:prstGeom>
        </p:spPr>
      </p:pic>
      <p:pic>
        <p:nvPicPr>
          <p:cNvPr id="17" name="Picture 16">
            <a:extLst>
              <a:ext uri="{FF2B5EF4-FFF2-40B4-BE49-F238E27FC236}">
                <a16:creationId xmlns:a16="http://schemas.microsoft.com/office/drawing/2014/main" id="{FF1C947C-D273-3709-F24E-59D19E5F1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909" y="0"/>
            <a:ext cx="2438400" cy="2438400"/>
          </a:xfrm>
          <a:prstGeom prst="rect">
            <a:avLst/>
          </a:prstGeom>
        </p:spPr>
      </p:pic>
    </p:spTree>
    <p:extLst>
      <p:ext uri="{BB962C8B-B14F-4D97-AF65-F5344CB8AC3E}">
        <p14:creationId xmlns:p14="http://schemas.microsoft.com/office/powerpoint/2010/main" val="245279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D26FDE-8E12-6CFD-F473-96FEF829013D}"/>
              </a:ext>
            </a:extLst>
          </p:cNvPr>
          <p:cNvSpPr txBox="1"/>
          <p:nvPr/>
        </p:nvSpPr>
        <p:spPr>
          <a:xfrm>
            <a:off x="1787236" y="5112695"/>
            <a:ext cx="7926023" cy="1107996"/>
          </a:xfrm>
          <a:prstGeom prst="rect">
            <a:avLst/>
          </a:prstGeom>
          <a:noFill/>
        </p:spPr>
        <p:txBody>
          <a:bodyPr wrap="square" rtlCol="0">
            <a:spAutoFit/>
          </a:bodyPr>
          <a:lstStyle/>
          <a:p>
            <a:pPr algn="ctr"/>
            <a:r>
              <a:rPr lang="en-IN" sz="6600" dirty="0">
                <a:latin typeface="Brush Script MT" panose="03060802040406070304" pitchFamily="66" charset="0"/>
              </a:rPr>
              <a:t>Thank You</a:t>
            </a:r>
          </a:p>
        </p:txBody>
      </p:sp>
      <p:pic>
        <p:nvPicPr>
          <p:cNvPr id="7" name="Picture 6">
            <a:extLst>
              <a:ext uri="{FF2B5EF4-FFF2-40B4-BE49-F238E27FC236}">
                <a16:creationId xmlns:a16="http://schemas.microsoft.com/office/drawing/2014/main" id="{3400B622-41D9-D567-388A-0E1BAE5AC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899" y="637309"/>
            <a:ext cx="4119055" cy="4633938"/>
          </a:xfrm>
          <a:prstGeom prst="rect">
            <a:avLst/>
          </a:prstGeom>
        </p:spPr>
      </p:pic>
    </p:spTree>
    <p:extLst>
      <p:ext uri="{BB962C8B-B14F-4D97-AF65-F5344CB8AC3E}">
        <p14:creationId xmlns:p14="http://schemas.microsoft.com/office/powerpoint/2010/main" val="39483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046DB7-94FF-2141-625C-6F679D0D7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27" y="637309"/>
            <a:ext cx="4396782" cy="4396782"/>
          </a:xfrm>
          <a:prstGeom prst="rect">
            <a:avLst/>
          </a:prstGeom>
        </p:spPr>
      </p:pic>
      <p:pic>
        <p:nvPicPr>
          <p:cNvPr id="9" name="Picture 8">
            <a:extLst>
              <a:ext uri="{FF2B5EF4-FFF2-40B4-BE49-F238E27FC236}">
                <a16:creationId xmlns:a16="http://schemas.microsoft.com/office/drawing/2014/main" id="{4029EC72-C1B5-B5A4-DAEE-7BD3E7EE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369" y="637309"/>
            <a:ext cx="7765122" cy="5565004"/>
          </a:xfrm>
          <a:prstGeom prst="rect">
            <a:avLst/>
          </a:prstGeom>
        </p:spPr>
      </p:pic>
    </p:spTree>
    <p:extLst>
      <p:ext uri="{BB962C8B-B14F-4D97-AF65-F5344CB8AC3E}">
        <p14:creationId xmlns:p14="http://schemas.microsoft.com/office/powerpoint/2010/main" val="355936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CA348-FA95-684F-0A8C-7CC9BA84F8F6}"/>
              </a:ext>
            </a:extLst>
          </p:cNvPr>
          <p:cNvPicPr>
            <a:picLocks noChangeAspect="1"/>
          </p:cNvPicPr>
          <p:nvPr/>
        </p:nvPicPr>
        <p:blipFill rotWithShape="1">
          <a:blip r:embed="rId2">
            <a:extLst>
              <a:ext uri="{28A0092B-C50C-407E-A947-70E740481C1C}">
                <a14:useLocalDpi xmlns:a14="http://schemas.microsoft.com/office/drawing/2010/main" val="0"/>
              </a:ext>
            </a:extLst>
          </a:blip>
          <a:srcRect t="18137" r="23726"/>
          <a:stretch/>
        </p:blipFill>
        <p:spPr>
          <a:xfrm rot="16200000">
            <a:off x="5351931" y="1241612"/>
            <a:ext cx="5230905" cy="37427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AC61A178-9FA9-C703-6BF5-033DD3F54E2B}"/>
              </a:ext>
            </a:extLst>
          </p:cNvPr>
          <p:cNvSpPr txBox="1"/>
          <p:nvPr/>
        </p:nvSpPr>
        <p:spPr>
          <a:xfrm>
            <a:off x="1317812" y="1600200"/>
            <a:ext cx="4585447" cy="2585323"/>
          </a:xfrm>
          <a:prstGeom prst="rect">
            <a:avLst/>
          </a:prstGeom>
          <a:noFill/>
        </p:spPr>
        <p:txBody>
          <a:bodyPr wrap="square" rtlCol="0">
            <a:spAutoFit/>
          </a:bodyPr>
          <a:lstStyle/>
          <a:p>
            <a:r>
              <a:rPr lang="en-IN" sz="5400" dirty="0">
                <a:latin typeface="Freestyle Script" panose="030804020302050B0404" pitchFamily="66" charset="0"/>
              </a:rPr>
              <a:t>My Special Thanks to:-</a:t>
            </a:r>
          </a:p>
          <a:p>
            <a:r>
              <a:rPr lang="en-IN" sz="5400" dirty="0">
                <a:latin typeface="Freestyle Script" panose="030804020302050B0404" pitchFamily="66" charset="0"/>
              </a:rPr>
              <a:t> Lakshmi </a:t>
            </a:r>
            <a:r>
              <a:rPr lang="en-IN" sz="5400" dirty="0" err="1">
                <a:latin typeface="Freestyle Script" panose="030804020302050B0404" pitchFamily="66" charset="0"/>
              </a:rPr>
              <a:t>Sree</a:t>
            </a:r>
            <a:r>
              <a:rPr lang="en-IN" sz="5400" dirty="0">
                <a:latin typeface="Freestyle Script" panose="030804020302050B0404" pitchFamily="66" charset="0"/>
              </a:rPr>
              <a:t> Mam,</a:t>
            </a:r>
          </a:p>
          <a:p>
            <a:r>
              <a:rPr lang="en-IN" sz="5400" dirty="0" err="1">
                <a:latin typeface="Freestyle Script" panose="030804020302050B0404" pitchFamily="66" charset="0"/>
              </a:rPr>
              <a:t>Assist.Proffessor</a:t>
            </a:r>
            <a:endParaRPr lang="en-IN" sz="5400" dirty="0">
              <a:latin typeface="Freestyle Script" panose="030804020302050B0404" pitchFamily="66" charset="0"/>
            </a:endParaRPr>
          </a:p>
        </p:txBody>
      </p:sp>
    </p:spTree>
    <p:extLst>
      <p:ext uri="{BB962C8B-B14F-4D97-AF65-F5344CB8AC3E}">
        <p14:creationId xmlns:p14="http://schemas.microsoft.com/office/powerpoint/2010/main" val="180088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03906" y="349750"/>
            <a:ext cx="8825658" cy="1160745"/>
          </a:xfrm>
        </p:spPr>
        <p:txBody>
          <a:bodyPr/>
          <a:lstStyle/>
          <a:p>
            <a:pPr algn="ctr"/>
            <a:r>
              <a:rPr lang="en-US" dirty="0">
                <a:latin typeface="Times New Roman" panose="02020603050405020304" pitchFamily="18" charset="0"/>
                <a:cs typeface="Times New Roman" panose="02020603050405020304" pitchFamily="18" charset="0"/>
              </a:rPr>
              <a:t>Introduction to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1284549" y="1510495"/>
            <a:ext cx="7836610"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SQL (Structured Query Language) is a programming language used to manage and manipulate data stored in a relational database management system (RDBMS).</a:t>
            </a:r>
          </a:p>
          <a:p>
            <a:r>
              <a:rPr lang="en-US" sz="2800" dirty="0">
                <a:latin typeface="Times New Roman" panose="02020603050405020304" pitchFamily="18" charset="0"/>
                <a:cs typeface="Times New Roman" panose="02020603050405020304" pitchFamily="18" charset="0"/>
              </a:rPr>
              <a:t>In simpler terms, SQL is used to interact with databases, </a:t>
            </a:r>
            <a:r>
              <a:rPr lang="en-US" sz="2800" b="1" dirty="0">
                <a:latin typeface="Times New Roman" panose="02020603050405020304" pitchFamily="18" charset="0"/>
                <a:cs typeface="Times New Roman" panose="02020603050405020304" pitchFamily="18" charset="0"/>
              </a:rPr>
              <a:t>retrieve and manipulate </a:t>
            </a:r>
            <a:r>
              <a:rPr lang="en-US" sz="2800" dirty="0">
                <a:latin typeface="Times New Roman" panose="02020603050405020304" pitchFamily="18" charset="0"/>
                <a:cs typeface="Times New Roman" panose="02020603050405020304" pitchFamily="18" charset="0"/>
              </a:rPr>
              <a:t>data, and perform various operations on the data, such as inserting, updating, and deleting records. It provides a standard way to communicate with databases, making it possible for different software applications to work together.</a:t>
            </a:r>
          </a:p>
        </p:txBody>
      </p:sp>
      <p:pic>
        <p:nvPicPr>
          <p:cNvPr id="4" name="Picture 3">
            <a:extLst>
              <a:ext uri="{FF2B5EF4-FFF2-40B4-BE49-F238E27FC236}">
                <a16:creationId xmlns:a16="http://schemas.microsoft.com/office/drawing/2014/main" id="{78D1580E-8493-3FCE-FD01-478ADA8E7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159" y="2232212"/>
            <a:ext cx="3388659" cy="3388659"/>
          </a:xfrm>
          <a:prstGeom prst="rect">
            <a:avLst/>
          </a:prstGeom>
        </p:spPr>
      </p:pic>
    </p:spTree>
    <p:extLst>
      <p:ext uri="{BB962C8B-B14F-4D97-AF65-F5344CB8AC3E}">
        <p14:creationId xmlns:p14="http://schemas.microsoft.com/office/powerpoint/2010/main" val="40748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44603" y="335171"/>
            <a:ext cx="8825658" cy="1160745"/>
          </a:xfrm>
        </p:spPr>
        <p:txBody>
          <a:bodyPr/>
          <a:lstStyle/>
          <a:p>
            <a:pPr algn="ctr"/>
            <a:r>
              <a:rPr lang="en-US" sz="6800" dirty="0">
                <a:latin typeface="Times New Roman" panose="02020603050405020304" pitchFamily="18" charset="0"/>
                <a:cs typeface="Times New Roman" panose="02020603050405020304" pitchFamily="18" charset="0"/>
              </a:rPr>
              <a:t>Why we are using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405700" y="1506071"/>
            <a:ext cx="8507012" cy="5016758"/>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also a powerful language that allows for complex queries, joins, and aggregates, making it useful for a wide range of applications, from small businesses to large enterprises.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Standard language used by many different database systems…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have the ability to manage large amount of </a:t>
            </a:r>
            <a:r>
              <a:rPr lang="en-US" sz="3200" dirty="0" err="1">
                <a:latin typeface="Times New Roman" panose="02020603050405020304" pitchFamily="18" charset="0"/>
                <a:cs typeface="Times New Roman" panose="02020603050405020304" pitchFamily="18" charset="0"/>
              </a:rPr>
              <a:t>data,easy</a:t>
            </a:r>
            <a:r>
              <a:rPr lang="en-US" sz="3200" dirty="0">
                <a:latin typeface="Times New Roman" panose="02020603050405020304" pitchFamily="18" charset="0"/>
                <a:cs typeface="Times New Roman" panose="02020603050405020304" pitchFamily="18" charset="0"/>
              </a:rPr>
              <a:t> to </a:t>
            </a:r>
            <a:r>
              <a:rPr lang="en-US" sz="3200" dirty="0" err="1">
                <a:latin typeface="Times New Roman" panose="02020603050405020304" pitchFamily="18" charset="0"/>
                <a:cs typeface="Times New Roman" panose="02020603050405020304" pitchFamily="18" charset="0"/>
              </a:rPr>
              <a:t>use,Data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security,flexible</a:t>
            </a:r>
            <a:r>
              <a:rPr lang="en-US" sz="3200" dirty="0">
                <a:latin typeface="Times New Roman" panose="02020603050405020304" pitchFamily="18" charset="0"/>
                <a:cs typeface="Times New Roman" panose="02020603050405020304" pitchFamily="18" charset="0"/>
              </a:rPr>
              <a:t> and adapted and scalability(fixing the number of users)</a:t>
            </a:r>
          </a:p>
        </p:txBody>
      </p:sp>
      <p:pic>
        <p:nvPicPr>
          <p:cNvPr id="4" name="Picture 3">
            <a:extLst>
              <a:ext uri="{FF2B5EF4-FFF2-40B4-BE49-F238E27FC236}">
                <a16:creationId xmlns:a16="http://schemas.microsoft.com/office/drawing/2014/main" id="{3526445D-617E-6F09-0EFF-3B537729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712" y="1264024"/>
            <a:ext cx="3120477" cy="3123869"/>
          </a:xfrm>
          <a:prstGeom prst="rect">
            <a:avLst/>
          </a:prstGeom>
        </p:spPr>
      </p:pic>
    </p:spTree>
    <p:extLst>
      <p:ext uri="{BB962C8B-B14F-4D97-AF65-F5344CB8AC3E}">
        <p14:creationId xmlns:p14="http://schemas.microsoft.com/office/powerpoint/2010/main" val="6023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525178" y="326877"/>
            <a:ext cx="9803196" cy="1160745"/>
          </a:xfrm>
        </p:spPr>
        <p:txBody>
          <a:bodyPr/>
          <a:lstStyle/>
          <a:p>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3150927" y="1616097"/>
            <a:ext cx="6947815"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Database Connectivity can be achieved using different methods, such as using programming languages like SQL or connecting through application programming interfaces (APIs). The use of middleware technologies like ODBC and JDBC can also facilitate database connectivity.</a:t>
            </a:r>
          </a:p>
        </p:txBody>
      </p:sp>
      <p:pic>
        <p:nvPicPr>
          <p:cNvPr id="7" name="Picture 6">
            <a:extLst>
              <a:ext uri="{FF2B5EF4-FFF2-40B4-BE49-F238E27FC236}">
                <a16:creationId xmlns:a16="http://schemas.microsoft.com/office/drawing/2014/main" id="{428BBD53-760D-7F8B-CEC4-F8BAC9BAE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1" y="689948"/>
            <a:ext cx="2846628" cy="2846628"/>
          </a:xfrm>
          <a:prstGeom prst="rect">
            <a:avLst/>
          </a:prstGeom>
        </p:spPr>
      </p:pic>
    </p:spTree>
    <p:extLst>
      <p:ext uri="{BB962C8B-B14F-4D97-AF65-F5344CB8AC3E}">
        <p14:creationId xmlns:p14="http://schemas.microsoft.com/office/powerpoint/2010/main" val="5766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69016" y="116910"/>
            <a:ext cx="9803196" cy="1160745"/>
          </a:xfrm>
        </p:spPr>
        <p:txBody>
          <a:bodyPr/>
          <a:lstStyle/>
          <a:p>
            <a:pPr algn="ctr"/>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365231" y="1182231"/>
            <a:ext cx="7836610"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connect to a database using SQL, you need to create a connection string that contains the database server name, database name, username, and password. </a:t>
            </a:r>
          </a:p>
          <a:p>
            <a:r>
              <a:rPr lang="en-US" sz="2800" dirty="0">
                <a:latin typeface="Times New Roman" panose="02020603050405020304" pitchFamily="18" charset="0"/>
                <a:cs typeface="Times New Roman" panose="02020603050405020304" pitchFamily="18" charset="0"/>
              </a:rPr>
              <a:t>Here's an example of a connection string in PHP:</a:t>
            </a:r>
          </a:p>
        </p:txBody>
      </p:sp>
      <p:sp>
        <p:nvSpPr>
          <p:cNvPr id="3" name="TextBox 2">
            <a:extLst>
              <a:ext uri="{FF2B5EF4-FFF2-40B4-BE49-F238E27FC236}">
                <a16:creationId xmlns:a16="http://schemas.microsoft.com/office/drawing/2014/main" id="{8D2DCD0D-74EA-4EEE-BEE5-1C3B8C19D9CD}"/>
              </a:ext>
            </a:extLst>
          </p:cNvPr>
          <p:cNvSpPr txBox="1"/>
          <p:nvPr/>
        </p:nvSpPr>
        <p:spPr>
          <a:xfrm>
            <a:off x="1566937" y="3490309"/>
            <a:ext cx="8013605" cy="3170099"/>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000" dirty="0">
                <a:latin typeface="Courier New" panose="02070309020205020404" pitchFamily="49" charset="0"/>
                <a:cs typeface="Courier New" panose="02070309020205020404" pitchFamily="49" charset="0"/>
              </a:rPr>
              <a:t>$conn = </a:t>
            </a:r>
            <a:r>
              <a:rPr lang="en-US" sz="2000" dirty="0" err="1">
                <a:latin typeface="Courier New" panose="02070309020205020404" pitchFamily="49" charset="0"/>
                <a:cs typeface="Courier New" panose="02070309020205020404" pitchFamily="49" charset="0"/>
              </a:rPr>
              <a:t>mysqli_connect</a:t>
            </a:r>
            <a:r>
              <a:rPr lang="en-US" sz="2000" dirty="0">
                <a:latin typeface="Courier New" panose="02070309020205020404" pitchFamily="49" charset="0"/>
                <a:cs typeface="Courier New" panose="02070309020205020404" pitchFamily="49" charset="0"/>
              </a:rPr>
              <a:t>("localhost", "username", "password", "</a:t>
            </a:r>
            <a:r>
              <a:rPr lang="en-US" sz="2000" dirty="0" err="1">
                <a:latin typeface="Courier New" panose="02070309020205020404" pitchFamily="49" charset="0"/>
                <a:cs typeface="Courier New" panose="02070309020205020404" pitchFamily="49" charset="0"/>
              </a:rPr>
              <a:t>database_name</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if (!$conn) {</a:t>
            </a:r>
          </a:p>
          <a:p>
            <a:r>
              <a:rPr lang="en-US" sz="2000" dirty="0">
                <a:latin typeface="Courier New" panose="02070309020205020404" pitchFamily="49" charset="0"/>
                <a:cs typeface="Courier New" panose="02070309020205020404" pitchFamily="49" charset="0"/>
              </a:rPr>
              <a:t>    die("Connection failed: "      		</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mysqli_connect_error</a:t>
            </a:r>
            <a:r>
              <a:rPr lang="en-US" sz="2000" b="1"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else</a:t>
            </a:r>
          </a:p>
          <a:p>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echo “Connection Successful”;</a:t>
            </a:r>
          </a:p>
          <a:p>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44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13343" y="238920"/>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Database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296636" y="1395777"/>
            <a:ext cx="8936576"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create a database in SQL, you can use the </a:t>
            </a:r>
            <a:r>
              <a:rPr lang="en-US" sz="2800" b="1" dirty="0">
                <a:latin typeface="Times New Roman" panose="02020603050405020304" pitchFamily="18" charset="0"/>
                <a:cs typeface="Times New Roman" panose="02020603050405020304" pitchFamily="18" charset="0"/>
              </a:rPr>
              <a:t>CREATE DATABASE</a:t>
            </a:r>
            <a:r>
              <a:rPr lang="en-US" sz="2800" dirty="0">
                <a:latin typeface="Times New Roman" panose="02020603050405020304" pitchFamily="18" charset="0"/>
                <a:cs typeface="Times New Roman" panose="02020603050405020304" pitchFamily="18" charset="0"/>
              </a:rPr>
              <a:t> statement. The CREATE DATABASE statement may include additional parameters such as </a:t>
            </a:r>
            <a:r>
              <a:rPr lang="en-US" sz="2800" b="1" dirty="0">
                <a:latin typeface="Times New Roman" panose="02020603050405020304" pitchFamily="18" charset="0"/>
                <a:cs typeface="Times New Roman" panose="02020603050405020304" pitchFamily="18" charset="0"/>
              </a:rPr>
              <a:t>character set </a:t>
            </a:r>
            <a:r>
              <a:rPr lang="en-US" sz="2800" dirty="0">
                <a:latin typeface="Times New Roman" panose="02020603050405020304" pitchFamily="18" charset="0"/>
                <a:cs typeface="Times New Roman" panose="02020603050405020304" pitchFamily="18" charset="0"/>
              </a:rPr>
              <a:t>and </a:t>
            </a:r>
            <a:r>
              <a:rPr lang="en-US" sz="2800" b="1" dirty="0">
                <a:latin typeface="Times New Roman" panose="02020603050405020304" pitchFamily="18" charset="0"/>
                <a:cs typeface="Times New Roman" panose="02020603050405020304" pitchFamily="18" charset="0"/>
              </a:rPr>
              <a:t>collation</a:t>
            </a:r>
            <a:r>
              <a:rPr lang="en-US" sz="2800" dirty="0">
                <a:latin typeface="Times New Roman" panose="02020603050405020304" pitchFamily="18" charset="0"/>
                <a:cs typeface="Times New Roman" panose="02020603050405020304" pitchFamily="18" charset="0"/>
              </a:rPr>
              <a:t>. Here's an example of creating a database named "</a:t>
            </a:r>
            <a:r>
              <a:rPr lang="en-US" sz="2800" dirty="0" err="1">
                <a:latin typeface="Times New Roman" panose="02020603050405020304" pitchFamily="18" charset="0"/>
                <a:cs typeface="Times New Roman" panose="02020603050405020304" pitchFamily="18" charset="0"/>
              </a:rPr>
              <a:t>mydatabase</a:t>
            </a:r>
            <a:r>
              <a:rPr lang="en-US" sz="28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8D2DCD0D-74EA-4EEE-BEE5-1C3B8C19D9CD}"/>
              </a:ext>
            </a:extLst>
          </p:cNvPr>
          <p:cNvSpPr txBox="1"/>
          <p:nvPr/>
        </p:nvSpPr>
        <p:spPr>
          <a:xfrm>
            <a:off x="1841519" y="3829907"/>
            <a:ext cx="8275020"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Syntax:-  CREATE DATABASE </a:t>
            </a:r>
            <a:r>
              <a:rPr lang="en-US" sz="2400" dirty="0" err="1">
                <a:latin typeface="Times New Roman" panose="02020603050405020304" pitchFamily="18" charset="0"/>
                <a:cs typeface="Times New Roman" panose="02020603050405020304" pitchFamily="18" charset="0"/>
              </a:rPr>
              <a:t>mydatabase</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Query:-   CREATE DATABASE </a:t>
            </a:r>
            <a:r>
              <a:rPr lang="en-US" sz="2400" dirty="0" err="1">
                <a:latin typeface="Times New Roman" panose="02020603050405020304" pitchFamily="18" charset="0"/>
                <a:cs typeface="Times New Roman" panose="02020603050405020304" pitchFamily="18" charset="0"/>
              </a:rPr>
              <a:t>LakhSingh</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93BFF4-C4AA-AAE6-1B75-8D2DEA69B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4824" y="147972"/>
            <a:ext cx="2540540" cy="1338754"/>
          </a:xfrm>
          <a:prstGeom prst="rect">
            <a:avLst/>
          </a:prstGeom>
        </p:spPr>
      </p:pic>
    </p:spTree>
    <p:extLst>
      <p:ext uri="{BB962C8B-B14F-4D97-AF65-F5344CB8AC3E}">
        <p14:creationId xmlns:p14="http://schemas.microsoft.com/office/powerpoint/2010/main" val="40914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484093"/>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9" name="Picture 8">
            <a:extLst>
              <a:ext uri="{FF2B5EF4-FFF2-40B4-BE49-F238E27FC236}">
                <a16:creationId xmlns:a16="http://schemas.microsoft.com/office/drawing/2014/main" id="{D51DE12E-C20F-34ED-BF37-90E0B42C707E}"/>
              </a:ext>
            </a:extLst>
          </p:cNvPr>
          <p:cNvPicPr>
            <a:picLocks noChangeAspect="1"/>
          </p:cNvPicPr>
          <p:nvPr/>
        </p:nvPicPr>
        <p:blipFill rotWithShape="1">
          <a:blip r:embed="rId2">
            <a:extLst>
              <a:ext uri="{28A0092B-C50C-407E-A947-70E740481C1C}">
                <a14:useLocalDpi xmlns:a14="http://schemas.microsoft.com/office/drawing/2010/main" val="0"/>
              </a:ext>
            </a:extLst>
          </a:blip>
          <a:srcRect t="9000" r="16211" b="37837"/>
          <a:stretch/>
        </p:blipFill>
        <p:spPr>
          <a:xfrm>
            <a:off x="954742" y="1869142"/>
            <a:ext cx="10691152" cy="4356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EDEA6927-7C0E-124C-D040-123CA34B487D}"/>
              </a:ext>
            </a:extLst>
          </p:cNvPr>
          <p:cNvCxnSpPr/>
          <p:nvPr/>
        </p:nvCxnSpPr>
        <p:spPr>
          <a:xfrm flipH="1" flipV="1">
            <a:off x="2618530" y="5186891"/>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6968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13600" y="153235"/>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857C85-3905-8E1E-EAFE-FA86BF7C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3" y="1573305"/>
            <a:ext cx="4613787" cy="3647515"/>
          </a:xfrm>
          <a:prstGeom prst="rect">
            <a:avLst/>
          </a:prstGeom>
        </p:spPr>
      </p:pic>
      <p:sp>
        <p:nvSpPr>
          <p:cNvPr id="9" name="TextBox 8">
            <a:extLst>
              <a:ext uri="{FF2B5EF4-FFF2-40B4-BE49-F238E27FC236}">
                <a16:creationId xmlns:a16="http://schemas.microsoft.com/office/drawing/2014/main" id="{8054C3EE-739E-0C9B-A5FF-DD1B9D33DE65}"/>
              </a:ext>
            </a:extLst>
          </p:cNvPr>
          <p:cNvSpPr txBox="1"/>
          <p:nvPr/>
        </p:nvSpPr>
        <p:spPr>
          <a:xfrm>
            <a:off x="1299759" y="5226099"/>
            <a:ext cx="368336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Not this table</a:t>
            </a:r>
          </a:p>
        </p:txBody>
      </p:sp>
      <p:graphicFrame>
        <p:nvGraphicFramePr>
          <p:cNvPr id="12" name="Table 12">
            <a:extLst>
              <a:ext uri="{FF2B5EF4-FFF2-40B4-BE49-F238E27FC236}">
                <a16:creationId xmlns:a16="http://schemas.microsoft.com/office/drawing/2014/main" id="{C0D96BFE-5514-FB29-75D0-7A0C6EC2EA99}"/>
              </a:ext>
            </a:extLst>
          </p:cNvPr>
          <p:cNvGraphicFramePr>
            <a:graphicFrameLocks noGrp="1"/>
          </p:cNvGraphicFramePr>
          <p:nvPr>
            <p:extLst>
              <p:ext uri="{D42A27DB-BD31-4B8C-83A1-F6EECF244321}">
                <p14:modId xmlns:p14="http://schemas.microsoft.com/office/powerpoint/2010/main" val="2562570786"/>
              </p:ext>
            </p:extLst>
          </p:nvPr>
        </p:nvGraphicFramePr>
        <p:xfrm>
          <a:off x="5515198" y="1704414"/>
          <a:ext cx="5592445" cy="3449171"/>
        </p:xfrm>
        <a:graphic>
          <a:graphicData uri="http://schemas.openxmlformats.org/drawingml/2006/table">
            <a:tbl>
              <a:tblPr firstRow="1" bandRow="1">
                <a:effectLst>
                  <a:outerShdw blurRad="50800" dist="38100" dir="8100000" algn="tr" rotWithShape="0">
                    <a:prstClr val="black">
                      <a:alpha val="40000"/>
                    </a:prstClr>
                  </a:outerShdw>
                </a:effectLst>
                <a:tableStyleId>{93296810-A885-4BE3-A3E7-6D5BEEA58F35}</a:tableStyleId>
              </a:tblPr>
              <a:tblGrid>
                <a:gridCol w="1118489">
                  <a:extLst>
                    <a:ext uri="{9D8B030D-6E8A-4147-A177-3AD203B41FA5}">
                      <a16:colId xmlns:a16="http://schemas.microsoft.com/office/drawing/2014/main" val="3157460008"/>
                    </a:ext>
                  </a:extLst>
                </a:gridCol>
                <a:gridCol w="1118489">
                  <a:extLst>
                    <a:ext uri="{9D8B030D-6E8A-4147-A177-3AD203B41FA5}">
                      <a16:colId xmlns:a16="http://schemas.microsoft.com/office/drawing/2014/main" val="3243617130"/>
                    </a:ext>
                  </a:extLst>
                </a:gridCol>
                <a:gridCol w="1118489">
                  <a:extLst>
                    <a:ext uri="{9D8B030D-6E8A-4147-A177-3AD203B41FA5}">
                      <a16:colId xmlns:a16="http://schemas.microsoft.com/office/drawing/2014/main" val="2557717470"/>
                    </a:ext>
                  </a:extLst>
                </a:gridCol>
                <a:gridCol w="1118489">
                  <a:extLst>
                    <a:ext uri="{9D8B030D-6E8A-4147-A177-3AD203B41FA5}">
                      <a16:colId xmlns:a16="http://schemas.microsoft.com/office/drawing/2014/main" val="2022824242"/>
                    </a:ext>
                  </a:extLst>
                </a:gridCol>
                <a:gridCol w="1118489">
                  <a:extLst>
                    <a:ext uri="{9D8B030D-6E8A-4147-A177-3AD203B41FA5}">
                      <a16:colId xmlns:a16="http://schemas.microsoft.com/office/drawing/2014/main" val="3416226397"/>
                    </a:ext>
                  </a:extLst>
                </a:gridCol>
              </a:tblGrid>
              <a:tr h="743571">
                <a:tc>
                  <a:txBody>
                    <a:bodyPr/>
                    <a:lstStyle/>
                    <a:p>
                      <a:r>
                        <a:rPr lang="en-IN" dirty="0" err="1">
                          <a:solidFill>
                            <a:schemeClr val="bg2">
                              <a:lumMod val="75000"/>
                            </a:schemeClr>
                          </a:solidFill>
                        </a:rPr>
                        <a:t>S.No</a:t>
                      </a:r>
                      <a:endParaRPr lang="en-IN" dirty="0">
                        <a:solidFill>
                          <a:schemeClr val="bg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Student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Ph.no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28731021"/>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2550928655"/>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0805430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968919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3669633820"/>
                  </a:ext>
                </a:extLst>
              </a:tr>
            </a:tbl>
          </a:graphicData>
        </a:graphic>
      </p:graphicFrame>
      <p:sp>
        <p:nvSpPr>
          <p:cNvPr id="13" name="TextBox 12">
            <a:extLst>
              <a:ext uri="{FF2B5EF4-FFF2-40B4-BE49-F238E27FC236}">
                <a16:creationId xmlns:a16="http://schemas.microsoft.com/office/drawing/2014/main" id="{3085659B-5BC1-AF71-3224-BEECBA85F179}"/>
              </a:ext>
            </a:extLst>
          </p:cNvPr>
          <p:cNvSpPr txBox="1"/>
          <p:nvPr/>
        </p:nvSpPr>
        <p:spPr>
          <a:xfrm>
            <a:off x="6751561" y="5190076"/>
            <a:ext cx="311971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This table</a:t>
            </a:r>
          </a:p>
        </p:txBody>
      </p:sp>
      <p:sp>
        <p:nvSpPr>
          <p:cNvPr id="14" name="Multiplication Sign 13">
            <a:extLst>
              <a:ext uri="{FF2B5EF4-FFF2-40B4-BE49-F238E27FC236}">
                <a16:creationId xmlns:a16="http://schemas.microsoft.com/office/drawing/2014/main" id="{E0C70DBB-593F-4160-B309-45137A5A024B}"/>
              </a:ext>
            </a:extLst>
          </p:cNvPr>
          <p:cNvSpPr/>
          <p:nvPr/>
        </p:nvSpPr>
        <p:spPr>
          <a:xfrm>
            <a:off x="2144148" y="1885480"/>
            <a:ext cx="1747856" cy="2299447"/>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5864516D-1C68-5884-4A24-4F8959050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434" y="2216247"/>
            <a:ext cx="1744568" cy="1995574"/>
          </a:xfrm>
          <a:prstGeom prst="rect">
            <a:avLst/>
          </a:prstGeom>
        </p:spPr>
      </p:pic>
    </p:spTree>
    <p:extLst>
      <p:ext uri="{BB962C8B-B14F-4D97-AF65-F5344CB8AC3E}">
        <p14:creationId xmlns:p14="http://schemas.microsoft.com/office/powerpoint/2010/main" val="25860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3210</TotalTime>
  <Words>978</Words>
  <Application>Microsoft Office PowerPoint</Application>
  <PresentationFormat>Widescreen</PresentationFormat>
  <Paragraphs>103</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Algerian</vt:lpstr>
      <vt:lpstr>Arial</vt:lpstr>
      <vt:lpstr>Brush Script MT</vt:lpstr>
      <vt:lpstr>Cambria Math</vt:lpstr>
      <vt:lpstr>Century Gothic</vt:lpstr>
      <vt:lpstr>Courier New</vt:lpstr>
      <vt:lpstr>Freestyle Script</vt:lpstr>
      <vt:lpstr>Times New Roman</vt:lpstr>
      <vt:lpstr>Wingdings</vt:lpstr>
      <vt:lpstr>Wingdings 3</vt:lpstr>
      <vt:lpstr>Ion</vt:lpstr>
      <vt:lpstr>Introduction to SQL</vt:lpstr>
      <vt:lpstr>AGENDA</vt:lpstr>
      <vt:lpstr>Introduction to SQL</vt:lpstr>
      <vt:lpstr>Why we are using SQL?</vt:lpstr>
      <vt:lpstr>Database Connectivity</vt:lpstr>
      <vt:lpstr>Database Connectivity</vt:lpstr>
      <vt:lpstr>Creating Database</vt:lpstr>
      <vt:lpstr>Execution:-</vt:lpstr>
      <vt:lpstr>Creating Table</vt:lpstr>
      <vt:lpstr>Creating Table</vt:lpstr>
      <vt:lpstr>Execution:-</vt:lpstr>
      <vt:lpstr>Inserting Data</vt:lpstr>
      <vt:lpstr>Execution1:-</vt:lpstr>
      <vt:lpstr>Execution2:-</vt:lpstr>
      <vt:lpstr>Prepared Statements</vt:lpstr>
      <vt:lpstr>Basic Work Flow</vt:lpstr>
      <vt:lpstr>Basic Work Flow</vt:lpstr>
      <vt:lpstr>Execution:-</vt:lpstr>
      <vt:lpstr>Key Points in Prepared Statements:-</vt:lpstr>
      <vt:lpstr>What about the Errors?</vt:lpstr>
      <vt:lpstr>My feelings after facing errors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SURYA PRAKASH</dc:creator>
  <cp:lastModifiedBy>Sathwik Yalla</cp:lastModifiedBy>
  <cp:revision>18</cp:revision>
  <dcterms:created xsi:type="dcterms:W3CDTF">2023-04-24T16:48:30Z</dcterms:created>
  <dcterms:modified xsi:type="dcterms:W3CDTF">2023-04-27T07:54:59Z</dcterms:modified>
</cp:coreProperties>
</file>